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57" r:id="rId4"/>
    <p:sldId id="272" r:id="rId5"/>
    <p:sldId id="276" r:id="rId6"/>
    <p:sldId id="277" r:id="rId7"/>
    <p:sldId id="278" r:id="rId8"/>
    <p:sldId id="279" r:id="rId9"/>
    <p:sldId id="280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538/387/76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2355">
            <a:off x="1448837" y="1276122"/>
            <a:ext cx="3217680" cy="430575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5936" y="2153265"/>
            <a:ext cx="6291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UNIT 1; All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about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me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6788297" y="2802194"/>
            <a:ext cx="5069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</a:rPr>
              <a:t>Friends</a:t>
            </a:r>
            <a:r>
              <a:rPr lang="hr-HR" sz="4400" dirty="0">
                <a:ea typeface="Cambria" panose="02040503050406030204" pitchFamily="18" charset="0"/>
              </a:rPr>
              <a:t> </a:t>
            </a:r>
            <a:r>
              <a:rPr lang="hr-HR" sz="4400" dirty="0" err="1">
                <a:ea typeface="Cambria" panose="02040503050406030204" pitchFamily="18" charset="0"/>
              </a:rPr>
              <a:t>forever</a:t>
            </a:r>
            <a:endParaRPr lang="hr-HR" sz="4400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D75CFF8D-7D93-4120-8120-DF2500665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6216"/>
            <a:ext cx="10515600" cy="55207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000" b="1" u="sng" dirty="0" err="1">
                <a:ea typeface="Cambria" panose="02040503050406030204" pitchFamily="18" charset="0"/>
              </a:rPr>
              <a:t>Adverbs</a:t>
            </a:r>
            <a:r>
              <a:rPr lang="hr-HR" sz="2000" b="1" u="sng" dirty="0">
                <a:ea typeface="Cambria" panose="02040503050406030204" pitchFamily="18" charset="0"/>
              </a:rPr>
              <a:t> </a:t>
            </a:r>
            <a:r>
              <a:rPr lang="hr-HR" sz="2000" b="1" u="sng" dirty="0" err="1">
                <a:ea typeface="Cambria" panose="02040503050406030204" pitchFamily="18" charset="0"/>
              </a:rPr>
              <a:t>of</a:t>
            </a:r>
            <a:r>
              <a:rPr lang="hr-HR" sz="2000" b="1" u="sng" dirty="0">
                <a:ea typeface="Cambria" panose="02040503050406030204" pitchFamily="18" charset="0"/>
              </a:rPr>
              <a:t> </a:t>
            </a:r>
            <a:r>
              <a:rPr lang="hr-HR" sz="2000" b="1" u="sng" dirty="0" err="1">
                <a:ea typeface="Cambria" panose="02040503050406030204" pitchFamily="18" charset="0"/>
              </a:rPr>
              <a:t>frequency</a:t>
            </a:r>
            <a:r>
              <a:rPr lang="hr-HR" sz="2000" b="1" dirty="0">
                <a:ea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hr-HR" sz="2000" i="1" dirty="0">
                <a:ea typeface="Cambria" panose="02040503050406030204" pitchFamily="18" charset="0"/>
              </a:rPr>
              <a:t>How </a:t>
            </a:r>
            <a:r>
              <a:rPr lang="hr-HR" sz="2000" i="1" dirty="0" err="1">
                <a:ea typeface="Cambria" panose="02040503050406030204" pitchFamily="18" charset="0"/>
              </a:rPr>
              <a:t>often</a:t>
            </a:r>
            <a:r>
              <a:rPr lang="hr-HR" sz="2000" dirty="0">
                <a:ea typeface="Cambria" panose="02040503050406030204" pitchFamily="18" charset="0"/>
              </a:rPr>
              <a:t>? </a:t>
            </a:r>
            <a:endParaRPr lang="hr-HR" sz="2000" b="1" dirty="0"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2000" b="1" dirty="0" err="1">
                <a:ea typeface="Cambria" panose="02040503050406030204" pitchFamily="18" charset="0"/>
              </a:rPr>
              <a:t>always</a:t>
            </a:r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ea typeface="Cambria" panose="02040503050406030204" pitchFamily="18" charset="0"/>
              </a:rPr>
              <a:t> 	</a:t>
            </a:r>
            <a:r>
              <a:rPr lang="hr-HR" sz="2000" i="1" dirty="0">
                <a:ea typeface="Cambria" panose="02040503050406030204" pitchFamily="18" charset="0"/>
              </a:rPr>
              <a:t>	</a:t>
            </a:r>
            <a:r>
              <a:rPr lang="hr-HR" sz="2000" i="1" dirty="0">
                <a:solidFill>
                  <a:srgbClr val="0070C0"/>
                </a:solidFill>
                <a:ea typeface="Cambria" panose="02040503050406030204" pitchFamily="18" charset="0"/>
              </a:rPr>
              <a:t>uvijek</a:t>
            </a:r>
          </a:p>
          <a:p>
            <a:pPr marL="0" indent="0">
              <a:buNone/>
            </a:pPr>
            <a:r>
              <a:rPr lang="hr-HR" sz="2000" b="1" dirty="0" err="1">
                <a:ea typeface="Cambria" panose="02040503050406030204" pitchFamily="18" charset="0"/>
              </a:rPr>
              <a:t>every</a:t>
            </a:r>
            <a:r>
              <a:rPr lang="hr-HR" sz="2000" b="1" dirty="0">
                <a:ea typeface="Cambria" panose="02040503050406030204" pitchFamily="18" charset="0"/>
              </a:rPr>
              <a:t> </a:t>
            </a:r>
            <a:r>
              <a:rPr lang="hr-HR" sz="2000" b="1" dirty="0" err="1">
                <a:ea typeface="Cambria" panose="02040503050406030204" pitchFamily="18" charset="0"/>
              </a:rPr>
              <a:t>day</a:t>
            </a:r>
            <a:r>
              <a:rPr lang="hr-HR" sz="2000" b="1" dirty="0">
                <a:ea typeface="Cambria" panose="02040503050406030204" pitchFamily="18" charset="0"/>
              </a:rPr>
              <a:t> </a:t>
            </a:r>
            <a:r>
              <a:rPr lang="hr-HR" sz="2000" i="1" dirty="0">
                <a:ea typeface="Cambria" panose="02040503050406030204" pitchFamily="18" charset="0"/>
              </a:rPr>
              <a:t>	</a:t>
            </a:r>
            <a:r>
              <a:rPr lang="hr-HR" sz="2000" i="1" dirty="0">
                <a:solidFill>
                  <a:srgbClr val="0070C0"/>
                </a:solidFill>
                <a:ea typeface="Cambria" panose="02040503050406030204" pitchFamily="18" charset="0"/>
              </a:rPr>
              <a:t>svaki dan</a:t>
            </a:r>
          </a:p>
          <a:p>
            <a:pPr marL="0" indent="0">
              <a:buNone/>
            </a:pPr>
            <a:r>
              <a:rPr lang="hr-HR" sz="2000" b="1" dirty="0" err="1">
                <a:ea typeface="Cambria" panose="02040503050406030204" pitchFamily="18" charset="0"/>
              </a:rPr>
              <a:t>usually</a:t>
            </a:r>
            <a:r>
              <a:rPr lang="hr-HR" sz="2000" i="1" dirty="0">
                <a:ea typeface="Cambria" panose="02040503050406030204" pitchFamily="18" charset="0"/>
              </a:rPr>
              <a:t> 		</a:t>
            </a:r>
            <a:r>
              <a:rPr lang="hr-HR" sz="2000" i="1" dirty="0">
                <a:solidFill>
                  <a:srgbClr val="0070C0"/>
                </a:solidFill>
                <a:ea typeface="Cambria" panose="02040503050406030204" pitchFamily="18" charset="0"/>
              </a:rPr>
              <a:t>obično, redovito</a:t>
            </a:r>
          </a:p>
          <a:p>
            <a:pPr marL="0" indent="0">
              <a:buNone/>
            </a:pPr>
            <a:r>
              <a:rPr lang="hr-HR" sz="2000" b="1" dirty="0" err="1">
                <a:ea typeface="Cambria" panose="02040503050406030204" pitchFamily="18" charset="0"/>
              </a:rPr>
              <a:t>often</a:t>
            </a:r>
            <a:r>
              <a:rPr lang="hr-HR" sz="2000" i="1" dirty="0">
                <a:ea typeface="Cambria" panose="02040503050406030204" pitchFamily="18" charset="0"/>
              </a:rPr>
              <a:t> 		</a:t>
            </a:r>
            <a:r>
              <a:rPr lang="hr-HR" sz="2000" i="1" dirty="0">
                <a:solidFill>
                  <a:srgbClr val="0070C0"/>
                </a:solidFill>
                <a:ea typeface="Cambria" panose="02040503050406030204" pitchFamily="18" charset="0"/>
              </a:rPr>
              <a:t>često</a:t>
            </a:r>
          </a:p>
          <a:p>
            <a:pPr marL="0" indent="0">
              <a:buNone/>
            </a:pPr>
            <a:r>
              <a:rPr lang="hr-HR" sz="2000" b="1" dirty="0" err="1">
                <a:ea typeface="Cambria" panose="02040503050406030204" pitchFamily="18" charset="0"/>
              </a:rPr>
              <a:t>sometimes</a:t>
            </a:r>
            <a:r>
              <a:rPr lang="hr-HR" sz="2000" i="1" dirty="0">
                <a:ea typeface="Cambria" panose="02040503050406030204" pitchFamily="18" charset="0"/>
              </a:rPr>
              <a:t> 	</a:t>
            </a:r>
            <a:r>
              <a:rPr lang="hr-HR" sz="2000" i="1" dirty="0">
                <a:solidFill>
                  <a:srgbClr val="0070C0"/>
                </a:solidFill>
                <a:ea typeface="Cambria" panose="02040503050406030204" pitchFamily="18" charset="0"/>
              </a:rPr>
              <a:t>ponekad</a:t>
            </a:r>
          </a:p>
          <a:p>
            <a:pPr marL="0" indent="0">
              <a:buNone/>
            </a:pPr>
            <a:r>
              <a:rPr lang="hr-HR" sz="2000" b="1" dirty="0" err="1">
                <a:ea typeface="Cambria" panose="02040503050406030204" pitchFamily="18" charset="0"/>
              </a:rPr>
              <a:t>rarely</a:t>
            </a:r>
            <a:r>
              <a:rPr lang="hr-HR" sz="2000" b="1" dirty="0">
                <a:ea typeface="Cambria" panose="02040503050406030204" pitchFamily="18" charset="0"/>
              </a:rPr>
              <a:t> </a:t>
            </a:r>
            <a:r>
              <a:rPr lang="hr-HR" sz="2000" i="1" dirty="0">
                <a:ea typeface="Cambria" panose="02040503050406030204" pitchFamily="18" charset="0"/>
              </a:rPr>
              <a:t>		</a:t>
            </a:r>
            <a:r>
              <a:rPr lang="hr-HR" sz="2000" i="1" dirty="0">
                <a:solidFill>
                  <a:srgbClr val="0070C0"/>
                </a:solidFill>
                <a:ea typeface="Cambria" panose="02040503050406030204" pitchFamily="18" charset="0"/>
              </a:rPr>
              <a:t>rijetko</a:t>
            </a:r>
          </a:p>
          <a:p>
            <a:pPr marL="0" indent="0">
              <a:buNone/>
            </a:pPr>
            <a:r>
              <a:rPr lang="hr-HR" sz="2000" b="1" dirty="0" err="1">
                <a:ea typeface="Cambria" panose="02040503050406030204" pitchFamily="18" charset="0"/>
              </a:rPr>
              <a:t>never</a:t>
            </a:r>
            <a:r>
              <a:rPr lang="hr-HR" sz="2000" i="1" dirty="0">
                <a:ea typeface="Cambria" panose="02040503050406030204" pitchFamily="18" charset="0"/>
              </a:rPr>
              <a:t>		</a:t>
            </a:r>
            <a:r>
              <a:rPr lang="hr-HR" sz="2000" i="1" dirty="0">
                <a:solidFill>
                  <a:srgbClr val="0070C0"/>
                </a:solidFill>
                <a:ea typeface="Cambria" panose="02040503050406030204" pitchFamily="18" charset="0"/>
              </a:rPr>
              <a:t>nikada</a:t>
            </a:r>
          </a:p>
          <a:p>
            <a:pPr marL="0" indent="0"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Prilozi su nepromjenjiva vrsta riječi koje se dodaju najčešće glagolima za označavanje mjesta, vremena, načina, uzroka, učestalosti  radnje.</a:t>
            </a:r>
            <a:endParaRPr lang="hr-HR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Prilozi učestalosti govore koliko se često neka radnja odvija</a:t>
            </a:r>
            <a:r>
              <a:rPr lang="hr-HR" sz="2000" i="1" dirty="0"/>
              <a:t>. </a:t>
            </a:r>
          </a:p>
          <a:p>
            <a:pPr marL="0" indent="0">
              <a:buNone/>
            </a:pPr>
            <a:endParaRPr lang="pl-PL" sz="2000" i="1" dirty="0"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l-PL" sz="2000" i="1" dirty="0">
                <a:solidFill>
                  <a:srgbClr val="0070C0"/>
                </a:solidFill>
                <a:ea typeface="Cambria" panose="02040503050406030204" pitchFamily="18" charset="0"/>
              </a:rPr>
              <a:t>Priloge učestalosti u rečenici uvijek stavljamo iza glagola biti, a ispred svih ostalih glagola.</a:t>
            </a:r>
            <a:endParaRPr lang="hr-HR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r-HR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177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22A3660-85C5-4563-A875-79F375310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22620" cy="6858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FDD7698-0B42-4C7A-9DCE-CFDB21FC4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498" y="2832811"/>
            <a:ext cx="7709092" cy="389698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2E135F90-AEF0-4B1E-9485-E664A745A685}"/>
              </a:ext>
            </a:extLst>
          </p:cNvPr>
          <p:cNvSpPr txBox="1">
            <a:spLocks/>
          </p:cNvSpPr>
          <p:nvPr/>
        </p:nvSpPr>
        <p:spPr>
          <a:xfrm>
            <a:off x="4763869" y="456021"/>
            <a:ext cx="6589254" cy="2298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900" b="1" dirty="0" err="1">
                <a:ea typeface="Cambria" panose="02040503050406030204" pitchFamily="18" charset="0"/>
              </a:rPr>
              <a:t>Look</a:t>
            </a:r>
            <a:r>
              <a:rPr lang="hr-HR" sz="1900" b="1" dirty="0">
                <a:ea typeface="Cambria" panose="02040503050406030204" pitchFamily="18" charset="0"/>
              </a:rPr>
              <a:t> at </a:t>
            </a:r>
            <a:r>
              <a:rPr lang="hr-HR" sz="1900" b="1" dirty="0" err="1">
                <a:ea typeface="Cambria" panose="02040503050406030204" pitchFamily="18" charset="0"/>
              </a:rPr>
              <a:t>the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pictures</a:t>
            </a:r>
            <a:r>
              <a:rPr lang="hr-HR" sz="1900" b="1" dirty="0">
                <a:ea typeface="Cambria" panose="020405030504060302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900" b="1" dirty="0">
                <a:ea typeface="Cambria" panose="02040503050406030204" pitchFamily="18" charset="0"/>
              </a:rPr>
              <a:t>What do you think their names are? </a:t>
            </a:r>
            <a:endParaRPr lang="hr-HR" sz="1900" b="1" dirty="0"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900" b="1" dirty="0">
                <a:ea typeface="Cambria" panose="02040503050406030204" pitchFamily="18" charset="0"/>
              </a:rPr>
              <a:t>Which one is Priya? Who is Chris? </a:t>
            </a:r>
            <a:endParaRPr lang="hr-HR" sz="1900" b="1" dirty="0"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900" b="1" dirty="0">
                <a:ea typeface="Cambria" panose="02040503050406030204" pitchFamily="18" charset="0"/>
              </a:rPr>
              <a:t>What does the woman in uniform do? </a:t>
            </a:r>
            <a:endParaRPr lang="hr-HR" sz="1900" b="1" dirty="0"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900" b="1" dirty="0">
                <a:ea typeface="Cambria" panose="02040503050406030204" pitchFamily="18" charset="0"/>
              </a:rPr>
              <a:t>Does any one of them remind you of someone you know?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endParaRPr lang="hr-HR" sz="1900" i="1" dirty="0"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r-HR" sz="1900" b="1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29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88F3736-3B96-487F-8ABA-4003515E3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8" y="85676"/>
            <a:ext cx="7390999" cy="668664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8358355-932E-450E-B41E-7882A17AA79C}"/>
              </a:ext>
            </a:extLst>
          </p:cNvPr>
          <p:cNvSpPr txBox="1">
            <a:spLocks/>
          </p:cNvSpPr>
          <p:nvPr/>
        </p:nvSpPr>
        <p:spPr>
          <a:xfrm>
            <a:off x="7817004" y="255297"/>
            <a:ext cx="4263507" cy="1226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900" b="1" dirty="0">
                <a:ea typeface="Cambria" panose="02040503050406030204" pitchFamily="18" charset="0"/>
              </a:rPr>
              <a:t>Read </a:t>
            </a:r>
            <a:r>
              <a:rPr lang="hr-HR" sz="1900" b="1" dirty="0" err="1">
                <a:ea typeface="Cambria" panose="02040503050406030204" pitchFamily="18" charset="0"/>
              </a:rPr>
              <a:t>the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text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and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label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the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pictures</a:t>
            </a:r>
            <a:r>
              <a:rPr lang="hr-HR" sz="1900" b="1" dirty="0"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A2D0EBE1-4B4B-43AE-8F34-637B615348F3}"/>
              </a:ext>
            </a:extLst>
          </p:cNvPr>
          <p:cNvSpPr txBox="1">
            <a:spLocks/>
          </p:cNvSpPr>
          <p:nvPr/>
        </p:nvSpPr>
        <p:spPr>
          <a:xfrm>
            <a:off x="7817003" y="1333248"/>
            <a:ext cx="4263507" cy="1226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900" b="1" dirty="0" err="1">
                <a:ea typeface="Cambria" panose="02040503050406030204" pitchFamily="18" charset="0"/>
              </a:rPr>
              <a:t>Check</a:t>
            </a:r>
            <a:r>
              <a:rPr lang="hr-HR" sz="1900" b="1" dirty="0">
                <a:ea typeface="Cambria" panose="02040503050406030204" pitchFamily="18" charset="0"/>
              </a:rPr>
              <a:t>!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843ED54F-78A4-4443-8934-59BCCB4FDE98}"/>
              </a:ext>
            </a:extLst>
          </p:cNvPr>
          <p:cNvSpPr txBox="1">
            <a:spLocks/>
          </p:cNvSpPr>
          <p:nvPr/>
        </p:nvSpPr>
        <p:spPr>
          <a:xfrm>
            <a:off x="2854712" y="3621532"/>
            <a:ext cx="1170878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Priya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CEB5D6DD-7F16-4128-8634-5C799E2327BC}"/>
              </a:ext>
            </a:extLst>
          </p:cNvPr>
          <p:cNvSpPr txBox="1">
            <a:spLocks/>
          </p:cNvSpPr>
          <p:nvPr/>
        </p:nvSpPr>
        <p:spPr>
          <a:xfrm>
            <a:off x="219308" y="3611435"/>
            <a:ext cx="1170878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Chris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D4520251-001A-4D44-A605-BC50FE04F1E4}"/>
              </a:ext>
            </a:extLst>
          </p:cNvPr>
          <p:cNvSpPr txBox="1">
            <a:spLocks/>
          </p:cNvSpPr>
          <p:nvPr/>
        </p:nvSpPr>
        <p:spPr>
          <a:xfrm>
            <a:off x="1498006" y="3611435"/>
            <a:ext cx="1170878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Mr Harris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33F81B9B-53D8-4367-A16C-9B45545C2CD4}"/>
              </a:ext>
            </a:extLst>
          </p:cNvPr>
          <p:cNvSpPr txBox="1">
            <a:spLocks/>
          </p:cNvSpPr>
          <p:nvPr/>
        </p:nvSpPr>
        <p:spPr>
          <a:xfrm>
            <a:off x="5490116" y="3621532"/>
            <a:ext cx="1170878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Diana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AA576A29-FAC5-489D-BF35-ACB4DFCBF173}"/>
              </a:ext>
            </a:extLst>
          </p:cNvPr>
          <p:cNvSpPr txBox="1">
            <a:spLocks/>
          </p:cNvSpPr>
          <p:nvPr/>
        </p:nvSpPr>
        <p:spPr>
          <a:xfrm>
            <a:off x="4172414" y="3621532"/>
            <a:ext cx="1170878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Ali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FCCC968A-2164-4A2A-BCA3-19E1ADFB0529}"/>
              </a:ext>
            </a:extLst>
          </p:cNvPr>
          <p:cNvSpPr txBox="1">
            <a:spLocks/>
          </p:cNvSpPr>
          <p:nvPr/>
        </p:nvSpPr>
        <p:spPr>
          <a:xfrm>
            <a:off x="7817002" y="2386361"/>
            <a:ext cx="4263507" cy="4385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>
                <a:ea typeface="Cambria" panose="02040503050406030204" pitchFamily="18" charset="0"/>
              </a:rPr>
              <a:t>Who is the man in overall? </a:t>
            </a:r>
            <a:endParaRPr lang="hr-HR" sz="1900" b="1" dirty="0"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900" b="1" dirty="0">
                <a:ea typeface="Cambria" panose="02040503050406030204" pitchFamily="18" charset="0"/>
              </a:rPr>
              <a:t>What does he look like?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endParaRPr lang="hr-HR" sz="1900" i="1" dirty="0"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900" b="1" dirty="0">
                <a:ea typeface="Cambria" panose="02040503050406030204" pitchFamily="18" charset="0"/>
              </a:rPr>
              <a:t> What </a:t>
            </a:r>
            <a:r>
              <a:rPr lang="en-US" sz="1900" b="1" dirty="0" err="1">
                <a:ea typeface="Cambria" panose="02040503050406030204" pitchFamily="18" charset="0"/>
              </a:rPr>
              <a:t>colour</a:t>
            </a:r>
            <a:r>
              <a:rPr lang="en-US" sz="1900" b="1" dirty="0">
                <a:ea typeface="Cambria" panose="02040503050406030204" pitchFamily="18" charset="0"/>
              </a:rPr>
              <a:t> is his hair? </a:t>
            </a:r>
            <a:endParaRPr lang="hr-HR" sz="1900" b="1" dirty="0"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900" b="1" dirty="0">
                <a:ea typeface="Cambria" panose="02040503050406030204" pitchFamily="18" charset="0"/>
              </a:rPr>
              <a:t>How tall is he?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900" b="1" dirty="0">
                <a:ea typeface="Cambria" panose="02040503050406030204" pitchFamily="18" charset="0"/>
              </a:rPr>
              <a:t>Who is overweight? </a:t>
            </a:r>
            <a:endParaRPr lang="hr-HR" sz="1900" b="1" dirty="0"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900" b="1" dirty="0">
                <a:ea typeface="Cambria" panose="02040503050406030204" pitchFamily="18" charset="0"/>
              </a:rPr>
              <a:t>Is Ali of </a:t>
            </a:r>
            <a:r>
              <a:rPr lang="en-US" sz="1900" b="1" dirty="0" err="1">
                <a:ea typeface="Cambria" panose="02040503050406030204" pitchFamily="18" charset="0"/>
              </a:rPr>
              <a:t>avarage</a:t>
            </a:r>
            <a:r>
              <a:rPr lang="en-US" sz="1900" b="1" dirty="0">
                <a:ea typeface="Cambria" panose="02040503050406030204" pitchFamily="18" charset="0"/>
              </a:rPr>
              <a:t> height? </a:t>
            </a:r>
            <a:endParaRPr lang="hr-HR" sz="1900" b="1" dirty="0"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900" b="1" dirty="0">
                <a:ea typeface="Cambria" panose="02040503050406030204" pitchFamily="18" charset="0"/>
              </a:rPr>
              <a:t>Who is fit? </a:t>
            </a:r>
            <a:endParaRPr lang="hr-HR" sz="1900" i="1" dirty="0"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900" b="1" dirty="0">
                <a:ea typeface="Cambria" panose="02040503050406030204" pitchFamily="18" charset="0"/>
              </a:rPr>
              <a:t>Is </a:t>
            </a:r>
            <a:r>
              <a:rPr lang="en-US" sz="1900" b="1" dirty="0" err="1">
                <a:ea typeface="Cambria" panose="02040503050406030204" pitchFamily="18" charset="0"/>
              </a:rPr>
              <a:t>Mr</a:t>
            </a:r>
            <a:r>
              <a:rPr lang="en-US" sz="1900" b="1" dirty="0">
                <a:ea typeface="Cambria" panose="02040503050406030204" pitchFamily="18" charset="0"/>
              </a:rPr>
              <a:t> Harris old?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endParaRPr lang="hr-HR" sz="1900" i="1" dirty="0"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r-HR" sz="1900" i="1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5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88F3736-3B96-487F-8ABA-4003515E3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8" y="85676"/>
            <a:ext cx="7390999" cy="668664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A2D0EBE1-4B4B-43AE-8F34-637B615348F3}"/>
              </a:ext>
            </a:extLst>
          </p:cNvPr>
          <p:cNvSpPr txBox="1">
            <a:spLocks/>
          </p:cNvSpPr>
          <p:nvPr/>
        </p:nvSpPr>
        <p:spPr>
          <a:xfrm>
            <a:off x="7688315" y="1876530"/>
            <a:ext cx="4392197" cy="310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900" i="1" dirty="0">
                <a:ea typeface="Cambria" panose="02040503050406030204" pitchFamily="18" charset="0"/>
              </a:rPr>
              <a:t>	PLAY THE GAME </a:t>
            </a:r>
            <a:r>
              <a:rPr lang="hr-HR" sz="2000" dirty="0">
                <a:hlinkClick r:id="rId3"/>
              </a:rPr>
              <a:t>https://wordwall.net/play/538/387/760</a:t>
            </a: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1900" i="1" dirty="0">
              <a:ea typeface="Cambria" panose="02040503050406030204" pitchFamily="18" charset="0"/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843ED54F-78A4-4443-8934-59BCCB4FDE98}"/>
              </a:ext>
            </a:extLst>
          </p:cNvPr>
          <p:cNvSpPr txBox="1">
            <a:spLocks/>
          </p:cNvSpPr>
          <p:nvPr/>
        </p:nvSpPr>
        <p:spPr>
          <a:xfrm>
            <a:off x="2854712" y="3621532"/>
            <a:ext cx="1170878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Priya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CEB5D6DD-7F16-4128-8634-5C799E2327BC}"/>
              </a:ext>
            </a:extLst>
          </p:cNvPr>
          <p:cNvSpPr txBox="1">
            <a:spLocks/>
          </p:cNvSpPr>
          <p:nvPr/>
        </p:nvSpPr>
        <p:spPr>
          <a:xfrm>
            <a:off x="219308" y="3611435"/>
            <a:ext cx="1170878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Chris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D4520251-001A-4D44-A605-BC50FE04F1E4}"/>
              </a:ext>
            </a:extLst>
          </p:cNvPr>
          <p:cNvSpPr txBox="1">
            <a:spLocks/>
          </p:cNvSpPr>
          <p:nvPr/>
        </p:nvSpPr>
        <p:spPr>
          <a:xfrm>
            <a:off x="1498006" y="3611435"/>
            <a:ext cx="1170878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Mr Harris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33F81B9B-53D8-4367-A16C-9B45545C2CD4}"/>
              </a:ext>
            </a:extLst>
          </p:cNvPr>
          <p:cNvSpPr txBox="1">
            <a:spLocks/>
          </p:cNvSpPr>
          <p:nvPr/>
        </p:nvSpPr>
        <p:spPr>
          <a:xfrm>
            <a:off x="5490116" y="3621532"/>
            <a:ext cx="1170878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Diana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AA576A29-FAC5-489D-BF35-ACB4DFCBF173}"/>
              </a:ext>
            </a:extLst>
          </p:cNvPr>
          <p:cNvSpPr txBox="1">
            <a:spLocks/>
          </p:cNvSpPr>
          <p:nvPr/>
        </p:nvSpPr>
        <p:spPr>
          <a:xfrm>
            <a:off x="4172414" y="3621532"/>
            <a:ext cx="1170878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Ali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6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88F3736-3B96-487F-8ABA-4003515E3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8" y="85676"/>
            <a:ext cx="7390999" cy="668664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A2D0EBE1-4B4B-43AE-8F34-637B615348F3}"/>
              </a:ext>
            </a:extLst>
          </p:cNvPr>
          <p:cNvSpPr txBox="1">
            <a:spLocks/>
          </p:cNvSpPr>
          <p:nvPr/>
        </p:nvSpPr>
        <p:spPr>
          <a:xfrm>
            <a:off x="7688315" y="652748"/>
            <a:ext cx="4392197" cy="555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What do they all have in common?</a:t>
            </a:r>
            <a:r>
              <a:rPr lang="hr-HR" sz="2000" b="1" dirty="0"/>
              <a:t> </a:t>
            </a:r>
            <a:endParaRPr lang="hr-HR" sz="2000" i="1" dirty="0"/>
          </a:p>
          <a:p>
            <a:pPr marL="0" indent="0">
              <a:buNone/>
            </a:pPr>
            <a:r>
              <a:rPr lang="en-US" sz="2000" b="1" dirty="0"/>
              <a:t>What</a:t>
            </a:r>
            <a:r>
              <a:rPr lang="hr-HR" sz="2000" b="1" dirty="0"/>
              <a:t> </a:t>
            </a:r>
            <a:r>
              <a:rPr lang="en-US" sz="2000" b="1" dirty="0"/>
              <a:t>does Chris do?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Where does he work?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Does he</a:t>
            </a:r>
            <a:r>
              <a:rPr lang="hr-HR" sz="2000" b="1" dirty="0"/>
              <a:t> </a:t>
            </a:r>
            <a:r>
              <a:rPr lang="en-US" sz="2000" b="1" dirty="0"/>
              <a:t>repair planes? </a:t>
            </a:r>
            <a:endParaRPr lang="hr-HR" sz="2000" i="1" dirty="0"/>
          </a:p>
          <a:p>
            <a:pPr marL="0" indent="0">
              <a:buNone/>
            </a:pPr>
            <a:r>
              <a:rPr lang="en-US" sz="2000" b="1" dirty="0"/>
              <a:t>Why does Chris wear overalls?</a:t>
            </a:r>
            <a:r>
              <a:rPr lang="hr-HR" sz="2000" b="1" dirty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What does Priya wear at work? </a:t>
            </a:r>
            <a:endParaRPr lang="hr-HR" sz="2000" i="1" dirty="0"/>
          </a:p>
          <a:p>
            <a:pPr marL="0" indent="0">
              <a:buNone/>
            </a:pPr>
            <a:r>
              <a:rPr lang="en-US" sz="2000" b="1" dirty="0"/>
              <a:t>What does </a:t>
            </a:r>
            <a:r>
              <a:rPr lang="en-US" sz="2000" b="1" dirty="0" err="1"/>
              <a:t>Mr</a:t>
            </a:r>
            <a:r>
              <a:rPr lang="hr-HR" sz="2000" b="1" dirty="0"/>
              <a:t> </a:t>
            </a:r>
            <a:r>
              <a:rPr lang="en-US" sz="2000" b="1" dirty="0"/>
              <a:t>Harris do? </a:t>
            </a:r>
            <a:endParaRPr lang="hr-HR" sz="2000" i="1" dirty="0"/>
          </a:p>
          <a:p>
            <a:pPr marL="0" indent="0">
              <a:buNone/>
            </a:pPr>
            <a:r>
              <a:rPr lang="en-US" sz="2000" b="1" dirty="0"/>
              <a:t>What does a police officer do?</a:t>
            </a:r>
            <a:r>
              <a:rPr lang="hr-HR" sz="2000" b="1" dirty="0"/>
              <a:t> </a:t>
            </a:r>
          </a:p>
          <a:p>
            <a:pPr marL="0" indent="0">
              <a:buNone/>
            </a:pPr>
            <a:endParaRPr lang="hr-HR" sz="1900" i="1" dirty="0">
              <a:ea typeface="Cambria" panose="02040503050406030204" pitchFamily="18" charset="0"/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843ED54F-78A4-4443-8934-59BCCB4FDE98}"/>
              </a:ext>
            </a:extLst>
          </p:cNvPr>
          <p:cNvSpPr txBox="1">
            <a:spLocks/>
          </p:cNvSpPr>
          <p:nvPr/>
        </p:nvSpPr>
        <p:spPr>
          <a:xfrm>
            <a:off x="2854712" y="3621532"/>
            <a:ext cx="1170878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Priya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CEB5D6DD-7F16-4128-8634-5C799E2327BC}"/>
              </a:ext>
            </a:extLst>
          </p:cNvPr>
          <p:cNvSpPr txBox="1">
            <a:spLocks/>
          </p:cNvSpPr>
          <p:nvPr/>
        </p:nvSpPr>
        <p:spPr>
          <a:xfrm>
            <a:off x="219308" y="3611435"/>
            <a:ext cx="1170878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Chris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D4520251-001A-4D44-A605-BC50FE04F1E4}"/>
              </a:ext>
            </a:extLst>
          </p:cNvPr>
          <p:cNvSpPr txBox="1">
            <a:spLocks/>
          </p:cNvSpPr>
          <p:nvPr/>
        </p:nvSpPr>
        <p:spPr>
          <a:xfrm>
            <a:off x="1498006" y="3611435"/>
            <a:ext cx="1170878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Mr Harris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33F81B9B-53D8-4367-A16C-9B45545C2CD4}"/>
              </a:ext>
            </a:extLst>
          </p:cNvPr>
          <p:cNvSpPr txBox="1">
            <a:spLocks/>
          </p:cNvSpPr>
          <p:nvPr/>
        </p:nvSpPr>
        <p:spPr>
          <a:xfrm>
            <a:off x="5490116" y="3621532"/>
            <a:ext cx="1170878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Diana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AA576A29-FAC5-489D-BF35-ACB4DFCBF173}"/>
              </a:ext>
            </a:extLst>
          </p:cNvPr>
          <p:cNvSpPr txBox="1">
            <a:spLocks/>
          </p:cNvSpPr>
          <p:nvPr/>
        </p:nvSpPr>
        <p:spPr>
          <a:xfrm>
            <a:off x="4172414" y="3621532"/>
            <a:ext cx="1170878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Ali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245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409636-010D-AC29-7F3B-7C8AAC41F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5177" r="17627" b="50774"/>
          <a:stretch/>
        </p:blipFill>
        <p:spPr>
          <a:xfrm>
            <a:off x="1451295" y="1357176"/>
            <a:ext cx="9949514" cy="4157597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03663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6B16EFCD-DB30-4BD3-A111-874E54AC3718}"/>
              </a:ext>
            </a:extLst>
          </p:cNvPr>
          <p:cNvSpPr txBox="1">
            <a:spLocks/>
          </p:cNvSpPr>
          <p:nvPr/>
        </p:nvSpPr>
        <p:spPr>
          <a:xfrm>
            <a:off x="557402" y="314532"/>
            <a:ext cx="11191875" cy="156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900" b="1" i="1" dirty="0" err="1">
                <a:ea typeface="Cambria" panose="02040503050406030204" pitchFamily="18" charset="0"/>
              </a:rPr>
              <a:t>Present</a:t>
            </a:r>
            <a:r>
              <a:rPr lang="hr-HR" sz="1900" b="1" i="1" dirty="0">
                <a:ea typeface="Cambria" panose="02040503050406030204" pitchFamily="18" charset="0"/>
              </a:rPr>
              <a:t> </a:t>
            </a:r>
            <a:r>
              <a:rPr lang="hr-HR" sz="1900" b="1" i="1" dirty="0" err="1">
                <a:ea typeface="Cambria" panose="02040503050406030204" pitchFamily="18" charset="0"/>
              </a:rPr>
              <a:t>Simple</a:t>
            </a:r>
            <a:r>
              <a:rPr lang="hr-HR" sz="1900" b="1" i="1" dirty="0">
                <a:ea typeface="Cambria" panose="02040503050406030204" pitchFamily="18" charset="0"/>
              </a:rPr>
              <a:t> </a:t>
            </a:r>
            <a:r>
              <a:rPr lang="hr-HR" sz="1900" i="1" dirty="0">
                <a:ea typeface="Cambria" panose="02040503050406030204" pitchFamily="18" charset="0"/>
              </a:rPr>
              <a:t>- </a:t>
            </a:r>
            <a:r>
              <a:rPr lang="hr-HR" sz="1900" i="1" dirty="0">
                <a:solidFill>
                  <a:srgbClr val="0070C0"/>
                </a:solidFill>
                <a:ea typeface="Cambria" panose="02040503050406030204" pitchFamily="18" charset="0"/>
              </a:rPr>
              <a:t>nastavak</a:t>
            </a:r>
            <a:r>
              <a:rPr lang="hr-HR" sz="1900" i="1" dirty="0">
                <a:ea typeface="Cambria" panose="02040503050406030204" pitchFamily="18" charset="0"/>
              </a:rPr>
              <a:t> </a:t>
            </a:r>
            <a:r>
              <a:rPr lang="hr-HR" sz="1900" i="1" dirty="0">
                <a:solidFill>
                  <a:srgbClr val="C00000"/>
                </a:solidFill>
                <a:ea typeface="Cambria" panose="02040503050406030204" pitchFamily="18" charset="0"/>
              </a:rPr>
              <a:t>–s</a:t>
            </a:r>
            <a:r>
              <a:rPr lang="hr-HR" sz="1900" i="1" dirty="0">
                <a:ea typeface="Cambria" panose="02040503050406030204" pitchFamily="18" charset="0"/>
              </a:rPr>
              <a:t> </a:t>
            </a:r>
            <a:r>
              <a:rPr lang="hr-HR" sz="1900" i="1" dirty="0">
                <a:solidFill>
                  <a:srgbClr val="0070C0"/>
                </a:solidFill>
                <a:ea typeface="Cambria" panose="02040503050406030204" pitchFamily="18" charset="0"/>
              </a:rPr>
              <a:t>ili</a:t>
            </a:r>
            <a:r>
              <a:rPr lang="hr-HR" sz="1900" i="1" dirty="0">
                <a:ea typeface="Cambria" panose="02040503050406030204" pitchFamily="18" charset="0"/>
              </a:rPr>
              <a:t> </a:t>
            </a:r>
            <a:r>
              <a:rPr lang="hr-HR" sz="1900" i="1" dirty="0">
                <a:solidFill>
                  <a:srgbClr val="C00000"/>
                </a:solidFill>
                <a:ea typeface="Cambria" panose="02040503050406030204" pitchFamily="18" charset="0"/>
              </a:rPr>
              <a:t>–</a:t>
            </a:r>
            <a:r>
              <a:rPr lang="hr-HR" sz="1900" i="1" dirty="0" err="1">
                <a:solidFill>
                  <a:srgbClr val="C00000"/>
                </a:solidFill>
                <a:ea typeface="Cambria" panose="02040503050406030204" pitchFamily="18" charset="0"/>
              </a:rPr>
              <a:t>es</a:t>
            </a:r>
            <a:r>
              <a:rPr lang="hr-HR" sz="1900" i="1" dirty="0">
                <a:ea typeface="Cambria" panose="02040503050406030204" pitchFamily="18" charset="0"/>
              </a:rPr>
              <a:t> </a:t>
            </a:r>
            <a:r>
              <a:rPr lang="hr-HR" sz="1900" i="1" dirty="0">
                <a:solidFill>
                  <a:srgbClr val="0070C0"/>
                </a:solidFill>
                <a:ea typeface="Cambria" panose="02040503050406030204" pitchFamily="18" charset="0"/>
              </a:rPr>
              <a:t>izgovaramo ovisno o glagolu kao </a:t>
            </a:r>
            <a:r>
              <a:rPr lang="hr-HR" sz="1900" i="1" dirty="0">
                <a:ea typeface="Cambria" panose="02040503050406030204" pitchFamily="18" charset="0"/>
              </a:rPr>
              <a:t>/</a:t>
            </a:r>
            <a:r>
              <a:rPr lang="hr-HR" sz="1900" b="1" i="1" dirty="0">
                <a:solidFill>
                  <a:srgbClr val="7030A0"/>
                </a:solidFill>
                <a:ea typeface="Cambria" panose="02040503050406030204" pitchFamily="18" charset="0"/>
              </a:rPr>
              <a:t>s/, /z/ ili /iz/.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032F8F5-C466-427B-9337-EC3830C13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79" y="1960829"/>
            <a:ext cx="11191875" cy="397192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B5692334-94EA-4207-88FE-15C75DFB6B18}"/>
              </a:ext>
            </a:extLst>
          </p:cNvPr>
          <p:cNvSpPr txBox="1">
            <a:spLocks/>
          </p:cNvSpPr>
          <p:nvPr/>
        </p:nvSpPr>
        <p:spPr>
          <a:xfrm>
            <a:off x="1159727" y="4018048"/>
            <a:ext cx="1728439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meets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6BF76358-B56C-4880-B58A-F098A3FFF58D}"/>
              </a:ext>
            </a:extLst>
          </p:cNvPr>
          <p:cNvSpPr txBox="1">
            <a:spLocks/>
          </p:cNvSpPr>
          <p:nvPr/>
        </p:nvSpPr>
        <p:spPr>
          <a:xfrm>
            <a:off x="4808211" y="4018048"/>
            <a:ext cx="1728439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misses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B1567C0A-F7C7-470A-AD1E-B15A950793CA}"/>
              </a:ext>
            </a:extLst>
          </p:cNvPr>
          <p:cNvSpPr txBox="1">
            <a:spLocks/>
          </p:cNvSpPr>
          <p:nvPr/>
        </p:nvSpPr>
        <p:spPr>
          <a:xfrm>
            <a:off x="2988527" y="4018048"/>
            <a:ext cx="1723881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800" i="1" dirty="0">
                <a:solidFill>
                  <a:srgbClr val="C00000"/>
                </a:solidFill>
                <a:ea typeface="Cambria" panose="02040503050406030204" pitchFamily="18" charset="0"/>
              </a:rPr>
              <a:t>argues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6CA66BF1-2BBC-49CB-ADD3-7203B31AC8C2}"/>
              </a:ext>
            </a:extLst>
          </p:cNvPr>
          <p:cNvSpPr txBox="1">
            <a:spLocks/>
          </p:cNvSpPr>
          <p:nvPr/>
        </p:nvSpPr>
        <p:spPr>
          <a:xfrm>
            <a:off x="1159726" y="4298943"/>
            <a:ext cx="1728439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gets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FD62D30A-A536-42A2-B2C6-A15859D7D69B}"/>
              </a:ext>
            </a:extLst>
          </p:cNvPr>
          <p:cNvSpPr txBox="1">
            <a:spLocks/>
          </p:cNvSpPr>
          <p:nvPr/>
        </p:nvSpPr>
        <p:spPr>
          <a:xfrm>
            <a:off x="4808210" y="4294267"/>
            <a:ext cx="1728439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watches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14FF9964-B581-4EF5-8564-49565401E97E}"/>
              </a:ext>
            </a:extLst>
          </p:cNvPr>
          <p:cNvSpPr txBox="1">
            <a:spLocks/>
          </p:cNvSpPr>
          <p:nvPr/>
        </p:nvSpPr>
        <p:spPr>
          <a:xfrm>
            <a:off x="1159725" y="4579838"/>
            <a:ext cx="1728439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works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A6EB8526-D203-40D0-B313-D9C8D14F5298}"/>
              </a:ext>
            </a:extLst>
          </p:cNvPr>
          <p:cNvSpPr txBox="1">
            <a:spLocks/>
          </p:cNvSpPr>
          <p:nvPr/>
        </p:nvSpPr>
        <p:spPr>
          <a:xfrm>
            <a:off x="1159725" y="4860733"/>
            <a:ext cx="1728439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helps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9A372399-9E8D-45C1-94D5-B6A88B69266B}"/>
              </a:ext>
            </a:extLst>
          </p:cNvPr>
          <p:cNvSpPr txBox="1">
            <a:spLocks/>
          </p:cNvSpPr>
          <p:nvPr/>
        </p:nvSpPr>
        <p:spPr>
          <a:xfrm>
            <a:off x="1159724" y="5141628"/>
            <a:ext cx="1728439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goes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08608A7A-6A45-401B-AD3F-1EF7C3ADE716}"/>
              </a:ext>
            </a:extLst>
          </p:cNvPr>
          <p:cNvSpPr txBox="1">
            <a:spLocks/>
          </p:cNvSpPr>
          <p:nvPr/>
        </p:nvSpPr>
        <p:spPr>
          <a:xfrm>
            <a:off x="1159723" y="5403541"/>
            <a:ext cx="1728439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oversleeps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88EA7BF0-FA30-498A-8692-48FD44898B74}"/>
              </a:ext>
            </a:extLst>
          </p:cNvPr>
          <p:cNvSpPr txBox="1">
            <a:spLocks/>
          </p:cNvSpPr>
          <p:nvPr/>
        </p:nvSpPr>
        <p:spPr>
          <a:xfrm>
            <a:off x="1159722" y="5646084"/>
            <a:ext cx="1728439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skips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375529BA-423C-4A63-BC53-8DB2AE1D5931}"/>
              </a:ext>
            </a:extLst>
          </p:cNvPr>
          <p:cNvSpPr txBox="1">
            <a:spLocks/>
          </p:cNvSpPr>
          <p:nvPr/>
        </p:nvSpPr>
        <p:spPr>
          <a:xfrm>
            <a:off x="4808207" y="4566572"/>
            <a:ext cx="1728439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tidies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DB162101-E7C2-4175-968A-1126E1F319E1}"/>
              </a:ext>
            </a:extLst>
          </p:cNvPr>
          <p:cNvSpPr txBox="1">
            <a:spLocks/>
          </p:cNvSpPr>
          <p:nvPr/>
        </p:nvSpPr>
        <p:spPr>
          <a:xfrm>
            <a:off x="2983963" y="4287724"/>
            <a:ext cx="1728439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hangs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E932B08A-7746-4284-9455-9E9ACC90D779}"/>
              </a:ext>
            </a:extLst>
          </p:cNvPr>
          <p:cNvSpPr txBox="1">
            <a:spLocks/>
          </p:cNvSpPr>
          <p:nvPr/>
        </p:nvSpPr>
        <p:spPr>
          <a:xfrm>
            <a:off x="4808199" y="4827390"/>
            <a:ext cx="1728439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rushes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54331758-A086-4555-963F-8C30D0A7D90A}"/>
              </a:ext>
            </a:extLst>
          </p:cNvPr>
          <p:cNvSpPr txBox="1">
            <a:spLocks/>
          </p:cNvSpPr>
          <p:nvPr/>
        </p:nvSpPr>
        <p:spPr>
          <a:xfrm>
            <a:off x="1159721" y="6060629"/>
            <a:ext cx="1728439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collects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27E6A0C8-A46F-43EB-A84A-7BDCB190E371}"/>
              </a:ext>
            </a:extLst>
          </p:cNvPr>
          <p:cNvSpPr txBox="1">
            <a:spLocks/>
          </p:cNvSpPr>
          <p:nvPr/>
        </p:nvSpPr>
        <p:spPr>
          <a:xfrm>
            <a:off x="2983963" y="4522504"/>
            <a:ext cx="1728439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says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408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D24FA13-9940-48DC-AE4C-73714B011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" y="0"/>
            <a:ext cx="5134232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A3DD1AD-F389-4355-9687-5EDCF45BD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39" y="1934694"/>
            <a:ext cx="9274431" cy="385398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62A061EC-3C55-4F15-B8C5-56C059C4F281}"/>
              </a:ext>
            </a:extLst>
          </p:cNvPr>
          <p:cNvSpPr txBox="1">
            <a:spLocks/>
          </p:cNvSpPr>
          <p:nvPr/>
        </p:nvSpPr>
        <p:spPr>
          <a:xfrm>
            <a:off x="4881315" y="647053"/>
            <a:ext cx="6732601" cy="2259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b="1" dirty="0" err="1">
                <a:ea typeface="Cambria" panose="02040503050406030204" pitchFamily="18" charset="0"/>
              </a:rPr>
              <a:t>Send</a:t>
            </a:r>
            <a:r>
              <a:rPr lang="hr-HR" sz="2100" b="1" dirty="0">
                <a:ea typeface="Cambria" panose="02040503050406030204" pitchFamily="18" charset="0"/>
              </a:rPr>
              <a:t> a </a:t>
            </a:r>
            <a:r>
              <a:rPr lang="hr-HR" sz="2100" b="1" dirty="0" err="1">
                <a:ea typeface="Cambria" panose="02040503050406030204" pitchFamily="18" charset="0"/>
              </a:rPr>
              <a:t>text</a:t>
            </a:r>
            <a:r>
              <a:rPr lang="hr-HR" sz="2100" b="1" dirty="0">
                <a:ea typeface="Cambria" panose="02040503050406030204" pitchFamily="18" charset="0"/>
              </a:rPr>
              <a:t> </a:t>
            </a:r>
            <a:r>
              <a:rPr lang="hr-HR" sz="2100" b="1" dirty="0" err="1">
                <a:ea typeface="Cambria" panose="02040503050406030204" pitchFamily="18" charset="0"/>
              </a:rPr>
              <a:t>or</a:t>
            </a:r>
            <a:r>
              <a:rPr lang="hr-HR" sz="2100" b="1" dirty="0">
                <a:ea typeface="Cambria" panose="02040503050406030204" pitchFamily="18" charset="0"/>
              </a:rPr>
              <a:t> </a:t>
            </a:r>
            <a:r>
              <a:rPr lang="hr-HR" sz="2100" b="1" dirty="0" err="1">
                <a:ea typeface="Cambria" panose="02040503050406030204" pitchFamily="18" charset="0"/>
              </a:rPr>
              <a:t>call</a:t>
            </a:r>
            <a:r>
              <a:rPr lang="hr-HR" sz="2100" b="1" dirty="0">
                <a:ea typeface="Cambria" panose="02040503050406030204" pitchFamily="18" charset="0"/>
              </a:rPr>
              <a:t> </a:t>
            </a:r>
            <a:r>
              <a:rPr lang="hr-HR" sz="2100" b="1" dirty="0" err="1">
                <a:ea typeface="Cambria" panose="02040503050406030204" pitchFamily="18" charset="0"/>
              </a:rPr>
              <a:t>your</a:t>
            </a:r>
            <a:r>
              <a:rPr lang="hr-HR" sz="2100" b="1" dirty="0">
                <a:ea typeface="Cambria" panose="02040503050406030204" pitchFamily="18" charset="0"/>
              </a:rPr>
              <a:t> </a:t>
            </a:r>
            <a:r>
              <a:rPr lang="hr-HR" sz="2100" b="1" dirty="0" err="1">
                <a:ea typeface="Cambria" panose="02040503050406030204" pitchFamily="18" charset="0"/>
              </a:rPr>
              <a:t>friend</a:t>
            </a:r>
            <a:r>
              <a:rPr lang="hr-HR" sz="2100" b="1" dirty="0">
                <a:ea typeface="Cambria" panose="02040503050406030204" pitchFamily="18" charset="0"/>
              </a:rPr>
              <a:t> </a:t>
            </a:r>
            <a:r>
              <a:rPr lang="hr-HR" sz="2100" b="1" dirty="0" err="1">
                <a:ea typeface="Cambria" panose="02040503050406030204" pitchFamily="18" charset="0"/>
              </a:rPr>
              <a:t>and</a:t>
            </a:r>
            <a:r>
              <a:rPr lang="hr-HR" sz="2100" b="1" dirty="0">
                <a:ea typeface="Cambria" panose="02040503050406030204" pitchFamily="18" charset="0"/>
              </a:rPr>
              <a:t> </a:t>
            </a:r>
            <a:r>
              <a:rPr lang="hr-HR" sz="2100" b="1" dirty="0" err="1">
                <a:ea typeface="Cambria" panose="02040503050406030204" pitchFamily="18" charset="0"/>
              </a:rPr>
              <a:t>ask</a:t>
            </a:r>
            <a:r>
              <a:rPr lang="hr-HR" sz="2100" b="1" dirty="0">
                <a:ea typeface="Cambria" panose="02040503050406030204" pitchFamily="18" charset="0"/>
              </a:rPr>
              <a:t> </a:t>
            </a:r>
            <a:r>
              <a:rPr lang="hr-HR" sz="2100" b="1" dirty="0" err="1">
                <a:ea typeface="Cambria" panose="02040503050406030204" pitchFamily="18" charset="0"/>
              </a:rPr>
              <a:t>him</a:t>
            </a:r>
            <a:r>
              <a:rPr lang="hr-HR" sz="2100" b="1" dirty="0">
                <a:ea typeface="Cambria" panose="02040503050406030204" pitchFamily="18" charset="0"/>
              </a:rPr>
              <a:t>/</a:t>
            </a:r>
            <a:r>
              <a:rPr lang="hr-HR" sz="2100" b="1" dirty="0" err="1">
                <a:ea typeface="Cambria" panose="02040503050406030204" pitchFamily="18" charset="0"/>
              </a:rPr>
              <a:t>her</a:t>
            </a:r>
            <a:r>
              <a:rPr lang="hr-HR" sz="2100" b="1" dirty="0">
                <a:ea typeface="Cambria" panose="02040503050406030204" pitchFamily="18" charset="0"/>
              </a:rPr>
              <a:t> </a:t>
            </a:r>
            <a:r>
              <a:rPr lang="hr-HR" sz="2100" b="1" dirty="0" err="1">
                <a:ea typeface="Cambria" panose="02040503050406030204" pitchFamily="18" charset="0"/>
              </a:rPr>
              <a:t>questions</a:t>
            </a:r>
            <a:r>
              <a:rPr lang="hr-HR" sz="2100" b="1" dirty="0">
                <a:ea typeface="Cambria" panose="02040503050406030204" pitchFamily="18" charset="0"/>
              </a:rPr>
              <a:t> </a:t>
            </a:r>
            <a:r>
              <a:rPr lang="hr-HR" sz="2100" b="1" dirty="0" err="1">
                <a:ea typeface="Cambria" panose="02040503050406030204" pitchFamily="18" charset="0"/>
              </a:rPr>
              <a:t>from</a:t>
            </a:r>
            <a:r>
              <a:rPr lang="hr-HR" sz="2100" b="1" dirty="0">
                <a:ea typeface="Cambria" panose="02040503050406030204" pitchFamily="18" charset="0"/>
              </a:rPr>
              <a:t> </a:t>
            </a:r>
            <a:r>
              <a:rPr lang="hr-HR" sz="2100" b="1" dirty="0" err="1">
                <a:ea typeface="Cambria" panose="02040503050406030204" pitchFamily="18" charset="0"/>
              </a:rPr>
              <a:t>task</a:t>
            </a:r>
            <a:r>
              <a:rPr lang="hr-HR" sz="2100" b="1" dirty="0">
                <a:ea typeface="Cambria" panose="02040503050406030204" pitchFamily="18" charset="0"/>
              </a:rPr>
              <a:t> 2. </a:t>
            </a:r>
            <a:r>
              <a:rPr lang="hr-HR" sz="2100" b="1" dirty="0" err="1">
                <a:ea typeface="Cambria" panose="02040503050406030204" pitchFamily="18" charset="0"/>
              </a:rPr>
              <a:t>Write</a:t>
            </a:r>
            <a:r>
              <a:rPr lang="hr-HR" sz="2100" b="1" dirty="0"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576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327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Cambria</vt:lpstr>
      <vt:lpstr>Arial</vt:lpstr>
      <vt:lpstr>Calibri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51</cp:revision>
  <dcterms:created xsi:type="dcterms:W3CDTF">2020-09-15T16:13:04Z</dcterms:created>
  <dcterms:modified xsi:type="dcterms:W3CDTF">2022-09-04T16:38:04Z</dcterms:modified>
</cp:coreProperties>
</file>